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9"/>
  </p:notesMasterIdLst>
  <p:handoutMasterIdLst>
    <p:handoutMasterId r:id="rId10"/>
  </p:handoutMasterIdLst>
  <p:sldIdLst>
    <p:sldId id="347" r:id="rId2"/>
    <p:sldId id="366" r:id="rId3"/>
    <p:sldId id="374" r:id="rId4"/>
    <p:sldId id="375" r:id="rId5"/>
    <p:sldId id="376" r:id="rId6"/>
    <p:sldId id="377" r:id="rId7"/>
    <p:sldId id="378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8" autoAdjust="0"/>
    <p:restoredTop sz="86400" autoAdjust="0"/>
  </p:normalViewPr>
  <p:slideViewPr>
    <p:cSldViewPr>
      <p:cViewPr varScale="1">
        <p:scale>
          <a:sx n="62" d="100"/>
          <a:sy n="62" d="100"/>
        </p:scale>
        <p:origin x="1268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11/14/2018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381000" y="2971800"/>
            <a:ext cx="5791200" cy="99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5"/>
          </p:nvPr>
        </p:nvSpPr>
        <p:spPr>
          <a:xfrm>
            <a:off x="6400800" y="2362200"/>
            <a:ext cx="1524000" cy="190500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6"/>
          </p:nvPr>
        </p:nvSpPr>
        <p:spPr>
          <a:xfrm>
            <a:off x="5562600" y="2438400"/>
            <a:ext cx="1143000" cy="21336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953000" y="2590800"/>
            <a:ext cx="1066800" cy="1981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8.5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8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</a:t>
            </a:r>
            <a:r>
              <a:rPr lang="en-US" dirty="0" smtClean="0"/>
              <a:t>8.5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841007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ANOVA via randomization</a:t>
            </a:r>
          </a:p>
        </p:txBody>
      </p:sp>
    </p:spTree>
    <p:extLst>
      <p:ext uri="{BB962C8B-B14F-4D97-AF65-F5344CB8AC3E}">
        <p14:creationId xmlns:p14="http://schemas.microsoft.com/office/powerpoint/2010/main" val="134056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Several </a:t>
            </a:r>
            <a:r>
              <a:rPr lang="en-US" dirty="0" smtClean="0"/>
              <a:t>Means via Randomization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841007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624"/>
              </a:spcBef>
              <a:buAutoNum type="arabicPeriod"/>
            </a:pPr>
            <a:r>
              <a:rPr lang="en-US" altLang="en-US" dirty="0" smtClean="0"/>
              <a:t>Write </a:t>
            </a:r>
            <a:r>
              <a:rPr lang="en-US" altLang="en-US" dirty="0"/>
              <a:t>each </a:t>
            </a:r>
            <a:r>
              <a:rPr lang="en-US" altLang="en-US" i="1" dirty="0"/>
              <a:t>y</a:t>
            </a:r>
            <a:r>
              <a:rPr lang="en-US" altLang="en-US" dirty="0"/>
              <a:t>-value on a card</a:t>
            </a:r>
            <a:r>
              <a:rPr lang="en-US" altLang="en-US" dirty="0" smtClean="0"/>
              <a:t>.</a:t>
            </a:r>
          </a:p>
          <a:p>
            <a:pPr marL="457200" indent="-457200">
              <a:spcBef>
                <a:spcPts val="624"/>
              </a:spcBef>
              <a:buFont typeface="Arial" pitchFamily="34" charset="0"/>
              <a:buAutoNum type="arabicPeriod"/>
            </a:pPr>
            <a:r>
              <a:rPr lang="en-US" altLang="en-US" dirty="0" smtClean="0"/>
              <a:t>Shuffle</a:t>
            </a:r>
            <a:r>
              <a:rPr lang="en-US" altLang="en-US" dirty="0"/>
              <a:t>, then draw cards for the first group, for the second group, etc. (keeping same sample sizes</a:t>
            </a:r>
            <a:r>
              <a:rPr lang="en-US" altLang="en-US" dirty="0" smtClean="0"/>
              <a:t>).</a:t>
            </a:r>
            <a:endParaRPr lang="en-US" altLang="en-US" i="1" dirty="0"/>
          </a:p>
          <a:p>
            <a:pPr marL="457200" indent="-457200">
              <a:spcBef>
                <a:spcPts val="624"/>
              </a:spcBef>
              <a:buFont typeface="Arial" pitchFamily="34" charset="0"/>
              <a:buAutoNum type="arabicPeriod"/>
            </a:pPr>
            <a:r>
              <a:rPr lang="en-US" altLang="en-US" dirty="0" smtClean="0"/>
              <a:t>Calculate </a:t>
            </a:r>
            <a:r>
              <a:rPr lang="en-US" altLang="en-US" dirty="0"/>
              <a:t>a statistic (e.g., an ANOVA </a:t>
            </a:r>
            <a:r>
              <a:rPr lang="en-US" altLang="en-US" i="1" dirty="0"/>
              <a:t>F</a:t>
            </a:r>
            <a:r>
              <a:rPr lang="en-US" altLang="en-US" dirty="0"/>
              <a:t>-ratio) and record </a:t>
            </a:r>
            <a:r>
              <a:rPr lang="en-US" altLang="en-US" dirty="0" smtClean="0"/>
              <a:t>whether </a:t>
            </a:r>
            <a:r>
              <a:rPr lang="en-US" altLang="en-US" dirty="0"/>
              <a:t>or not it exceeds the observed (real) value of that stat</a:t>
            </a:r>
            <a:r>
              <a:rPr lang="en-US" altLang="en-US" dirty="0" smtClean="0"/>
              <a:t>.</a:t>
            </a:r>
          </a:p>
          <a:p>
            <a:pPr marL="457200" indent="-457200">
              <a:spcBef>
                <a:spcPts val="624"/>
              </a:spcBef>
              <a:buFont typeface="Arial" pitchFamily="34" charset="0"/>
              <a:buAutoNum type="arabicPeriod"/>
            </a:pPr>
            <a:r>
              <a:rPr lang="en-US" altLang="en-US" dirty="0" smtClean="0"/>
              <a:t>Repeat </a:t>
            </a:r>
            <a:r>
              <a:rPr lang="en-US" altLang="en-US" dirty="0"/>
              <a:t>MANY times.</a:t>
            </a:r>
          </a:p>
          <a:p>
            <a:pPr marL="457200" indent="-457200">
              <a:spcBef>
                <a:spcPts val="624"/>
              </a:spcBef>
              <a:buFont typeface="Arial" pitchFamily="34" charset="0"/>
              <a:buAutoNum type="arabicPeriod"/>
            </a:pPr>
            <a:r>
              <a:rPr lang="en-US" altLang="en-US" dirty="0" smtClean="0"/>
              <a:t>Report </a:t>
            </a:r>
            <a:r>
              <a:rPr lang="en-US" altLang="en-US" dirty="0"/>
              <a:t>the fraction of values more extreme than the original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7218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Exam Scores by </a:t>
            </a:r>
            <a:r>
              <a:rPr lang="en-US" dirty="0" smtClean="0"/>
              <a:t>Student (1 of 2)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" y="1371600"/>
            <a:ext cx="8610600" cy="4678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Data from </a:t>
            </a:r>
            <a:r>
              <a:rPr lang="en-US" dirty="0" smtClean="0"/>
              <a:t>FourExams.csv</a:t>
            </a:r>
            <a:endParaRPr lang="en-US" dirty="0"/>
          </a:p>
        </p:txBody>
      </p:sp>
      <p:graphicFrame>
        <p:nvGraphicFramePr>
          <p:cNvPr id="16" name="Table Placeholder 15"/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2741432426"/>
              </p:ext>
            </p:extLst>
          </p:nvPr>
        </p:nvGraphicFramePr>
        <p:xfrm>
          <a:off x="2476500" y="1905000"/>
          <a:ext cx="419100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9780"/>
                <a:gridCol w="982980"/>
                <a:gridCol w="843280"/>
                <a:gridCol w="779780"/>
                <a:gridCol w="805180"/>
              </a:tblGrid>
              <a:tr h="152400">
                <a:tc>
                  <a:txBody>
                    <a:bodyPr/>
                    <a:lstStyle/>
                    <a:p>
                      <a:r>
                        <a:rPr lang="en-US" altLang="en-US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Adam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Brenda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Cathy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Dave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Emily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62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94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68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50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87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95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93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97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63</a:t>
                      </a:r>
                    </a:p>
                  </a:txBody>
                  <a:tcPr/>
                </a:tc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74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82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70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28</a:t>
                      </a:r>
                    </a:p>
                  </a:txBody>
                  <a:tcPr/>
                </a:tc>
              </a:tr>
              <a:tr h="213360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77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89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73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79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47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type="body" sz="quarter" idx="10"/>
          </p:nvPr>
        </p:nvSpPr>
        <p:spPr>
          <a:xfrm>
            <a:off x="152400" y="3886200"/>
            <a:ext cx="8673738" cy="458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ANOVA for original </a:t>
            </a:r>
            <a:r>
              <a:rPr lang="en-US" dirty="0" smtClean="0"/>
              <a:t>data</a:t>
            </a:r>
            <a:endParaRPr lang="en-US" dirty="0"/>
          </a:p>
        </p:txBody>
      </p:sp>
      <p:pic>
        <p:nvPicPr>
          <p:cNvPr id="17" name="Picture 2" descr="A set of command lines and a table. The command lines read:&#10; Prompt, modStudent equals a o v (Grade tilde Student, data equals FourExams).&#10;Prompt, summary (modStudent). &#10;Row 1. Student, d f 4, sum s q 4480, mean s q 1120.0, f value 9.6, p r greater than f 0.000468. &#10;Row 2. Residuals, d f 15, sum s q 1750, mean s q 116.7.&#10;F value 9.6 in row 1 of the table is encircled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4413" y="4419600"/>
            <a:ext cx="711517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28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Exam Scores by </a:t>
            </a:r>
            <a:r>
              <a:rPr lang="en-US" dirty="0" smtClean="0"/>
              <a:t>Student (2 of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366416"/>
            <a:ext cx="8610600" cy="538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Scrambled exam </a:t>
            </a:r>
            <a:r>
              <a:rPr lang="en-US" dirty="0" smtClean="0"/>
              <a:t>scores</a:t>
            </a:r>
            <a:endParaRPr lang="en-US" dirty="0"/>
          </a:p>
        </p:txBody>
      </p:sp>
      <p:graphicFrame>
        <p:nvGraphicFramePr>
          <p:cNvPr id="12" name="Table Placeholder 15"/>
          <p:cNvGraphicFramePr>
            <a:graphicFrameLocks noGrp="1"/>
          </p:cNvGraphicFramePr>
          <p:nvPr>
            <p:ph type="tbl" sz="quarter" idx="15"/>
            <p:extLst>
              <p:ext uri="{D42A27DB-BD31-4B8C-83A1-F6EECF244321}">
                <p14:modId xmlns:p14="http://schemas.microsoft.com/office/powerpoint/2010/main" val="3580294530"/>
              </p:ext>
            </p:extLst>
          </p:nvPr>
        </p:nvGraphicFramePr>
        <p:xfrm>
          <a:off x="2476500" y="1981200"/>
          <a:ext cx="419100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9780"/>
                <a:gridCol w="982980"/>
                <a:gridCol w="843280"/>
                <a:gridCol w="779780"/>
                <a:gridCol w="805180"/>
              </a:tblGrid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Adam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Brenda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Cathy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Dave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Emily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94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28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63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89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82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74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62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47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95</a:t>
                      </a:r>
                    </a:p>
                  </a:txBody>
                  <a:tcPr/>
                </a:tc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79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68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93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70</a:t>
                      </a:r>
                    </a:p>
                  </a:txBody>
                  <a:tcPr/>
                </a:tc>
              </a:tr>
              <a:tr h="21336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87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73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97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77</a:t>
                      </a:r>
                      <a:endParaRPr lang="en-US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50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41662" y="3840913"/>
            <a:ext cx="8673738" cy="5024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ANOVA for randomized </a:t>
            </a:r>
            <a:r>
              <a:rPr lang="en-US" dirty="0" smtClean="0"/>
              <a:t>data</a:t>
            </a:r>
            <a:endParaRPr lang="en-US" dirty="0"/>
          </a:p>
        </p:txBody>
      </p:sp>
      <p:pic>
        <p:nvPicPr>
          <p:cNvPr id="14" name="Picture 2" descr="A set of command lines and a table. The command lines read:&#10;Prompt, modRand equals a o v (Grade tilde Student, data equals ScrambleExams) &#10;Prompt, summary (modRand). &#10;The table reads:&#10;Row 1. Student, D f 4, Sum S q 1267, Mean S q 316.9, F Value 0.958, P r greater than F 0.459. &#10;Row 2. Residuals, D f 15, Sum S q 4963, Mean S q 330.8.&#10;F value 0.958 in row 1 of the table is encircled.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3691" y="4377687"/>
            <a:ext cx="5476619" cy="141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5029200" y="5791200"/>
            <a:ext cx="3378516" cy="497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Repeat MANY </a:t>
            </a:r>
            <a:r>
              <a:rPr lang="en-US" dirty="0" smtClean="0"/>
              <a:t>times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59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Automate the Randomization Process in </a:t>
            </a:r>
            <a:r>
              <a:rPr lang="en-US" dirty="0" smtClean="0"/>
              <a:t>R (1 of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40872"/>
            <a:ext cx="8610600" cy="5145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Two useful functions in the </a:t>
            </a:r>
            <a:r>
              <a:rPr lang="en-US" b="1" dirty="0"/>
              <a:t>mosaic</a:t>
            </a:r>
            <a:r>
              <a:rPr lang="en-US" dirty="0"/>
              <a:t> package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13" name="Picture 2" descr="A set of command lines and their uses. Text reads: shuffle ( ) randomly scrambles values. do ( ) asterisk repeats a calculation many times and stores the results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941" y="2057400"/>
            <a:ext cx="7378118" cy="183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41662" y="4038600"/>
            <a:ext cx="8673738" cy="4798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Define a function to extract the </a:t>
            </a:r>
            <a:r>
              <a:rPr lang="en-US" i="1" dirty="0"/>
              <a:t>F</a:t>
            </a:r>
            <a:r>
              <a:rPr lang="en-US" dirty="0"/>
              <a:t>-ratio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15" name="Picture 3" descr="A set of command lines. The command lines read:&#10;get F equals function (mymodel){ &#10;summary (mymodel)[[1]] dollar open quotes F value close quotes [1] &#10;} &#10;get F (modStudent) &#10;[1] 9.6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7254" y="4648200"/>
            <a:ext cx="7349493" cy="1603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95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Automate the Randomization Process in </a:t>
            </a:r>
            <a:r>
              <a:rPr lang="en-US" dirty="0" smtClean="0"/>
              <a:t>R (2 of 2)</a:t>
            </a:r>
            <a:endParaRPr lang="en-US" dirty="0"/>
          </a:p>
        </p:txBody>
      </p:sp>
      <p:pic>
        <p:nvPicPr>
          <p:cNvPr id="10" name="Picture 2" descr="A set of command lines. The command lines read:&#10;Hash symbol Run ANOVA for the original data and save the F-ratio.&#10;Prompt, modStudent equals aov (Grade tilde Student, data-FourExams)&#10;Prompt, Fobs equals getF (modStudent) &#10;Hash symbol Shuffle the grades (once), run the ANOVA, and find the F-ratio. &#10;Prompt, modRand equals aov (shuffle(Grade) tilde Student, data equals FourExams) &#10;Prompt, getF (modRand) &#10;[1] 1.267719 .&#10;Hash symbol Do this 10,000 times, save the results, name the column F.&#10;Prompt, many effs equals do (10000) asterisk get F (a o v (shuffle (Grade) tilde Student, data equals FourExams)) &#10;Prompt, names (many effs) equals open quotes F close quotes. &#10;Hash symbol Find proportion of the simulated F-ratios as large as the original. &#10;Prompt, prop (many effs dollar sign F greater than equals Fobs) &#10;TRUE &#10;5 e negative 0 4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6568" y="1391105"/>
            <a:ext cx="5870864" cy="3117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4545724"/>
            <a:ext cx="8610600" cy="878721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2800" dirty="0"/>
              <a:t>Only 5 of the 10,000 simulations were as large as the original </a:t>
            </a:r>
            <a:r>
              <a:rPr lang="en-US" sz="2800" i="1" dirty="0"/>
              <a:t>F </a:t>
            </a:r>
            <a:r>
              <a:rPr lang="en-US" sz="2800" dirty="0"/>
              <a:t>= 9.6, consistent with the original ANOVA </a:t>
            </a:r>
            <a:r>
              <a:rPr lang="en-US" sz="2800" i="1" dirty="0" smtClean="0"/>
              <a:t>P</a:t>
            </a:r>
            <a:r>
              <a:rPr lang="en-US" sz="2800" dirty="0" smtClean="0"/>
              <a:t>-value</a:t>
            </a:r>
            <a:endParaRPr lang="en-US" sz="2800" dirty="0"/>
          </a:p>
        </p:txBody>
      </p:sp>
      <p:pic>
        <p:nvPicPr>
          <p:cNvPr id="14" name="Picture 3" descr="A table reads: Row 1. Student, D f 4, Sum S q 4480, Mean S q 1120.0, F value 9.6, P r greater than F 0.000468. Row 2. Residuals, D f 15, Sum S q 1750, Mean S q 116.7.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0713" y="5486400"/>
            <a:ext cx="53625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486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3374</TotalTime>
  <Words>236</Words>
  <Application>Microsoft Office PowerPoint</Application>
  <PresentationFormat>On-screen Show (4:3)</PresentationFormat>
  <Paragraphs>73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ＭＳ Ｐゴシック</vt:lpstr>
      <vt:lpstr>Arial</vt:lpstr>
      <vt:lpstr>Arial Black</vt:lpstr>
      <vt:lpstr>Calibri</vt:lpstr>
      <vt:lpstr>Courier New</vt:lpstr>
      <vt:lpstr>Symbol</vt:lpstr>
      <vt:lpstr>Wingdings</vt:lpstr>
      <vt:lpstr>bergerinvitels3e_lectureslides_ch01_final</vt:lpstr>
      <vt:lpstr>Section 8.5</vt:lpstr>
      <vt:lpstr>Topic 8.5</vt:lpstr>
      <vt:lpstr>Comparing Several Means via Randomization</vt:lpstr>
      <vt:lpstr>Example: Exam Scores by Student (1 of 2)</vt:lpstr>
      <vt:lpstr>Example: Exam Scores by Student (2 of 2)</vt:lpstr>
      <vt:lpstr>Automate the Randomization Process in R (1 of 2)</vt:lpstr>
      <vt:lpstr>Automate the Randomization Process in R (2 of 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8.5</dc:title>
  <dc:creator>Canon</dc:creator>
  <cp:lastModifiedBy>Newton, Andy</cp:lastModifiedBy>
  <cp:revision>653</cp:revision>
  <dcterms:created xsi:type="dcterms:W3CDTF">2015-10-23T14:29:37Z</dcterms:created>
  <dcterms:modified xsi:type="dcterms:W3CDTF">2018-11-14T15:39:55Z</dcterms:modified>
</cp:coreProperties>
</file>